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56" r:id="rId2"/>
    <p:sldId id="257" r:id="rId3"/>
    <p:sldId id="276" r:id="rId4"/>
    <p:sldId id="269" r:id="rId5"/>
    <p:sldId id="271" r:id="rId6"/>
    <p:sldId id="258" r:id="rId7"/>
    <p:sldId id="259" r:id="rId8"/>
    <p:sldId id="260" r:id="rId9"/>
    <p:sldId id="268" r:id="rId10"/>
    <p:sldId id="272" r:id="rId11"/>
    <p:sldId id="270" r:id="rId12"/>
    <p:sldId id="273" r:id="rId13"/>
    <p:sldId id="261" r:id="rId14"/>
    <p:sldId id="262" r:id="rId15"/>
    <p:sldId id="263" r:id="rId16"/>
    <p:sldId id="264" r:id="rId17"/>
    <p:sldId id="267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128" autoAdjust="0"/>
  </p:normalViewPr>
  <p:slideViewPr>
    <p:cSldViewPr>
      <p:cViewPr varScale="1">
        <p:scale>
          <a:sx n="108" d="100"/>
          <a:sy n="108" d="100"/>
        </p:scale>
        <p:origin x="171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3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w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85E32-4032-41DD-A6D3-20B74D157A41}" type="datetimeFigureOut">
              <a:rPr lang="en-GB" smtClean="0"/>
              <a:t>25/07/2019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47311-97C5-4B1F-86D6-4B560CB1494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0505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32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2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9.e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8.wmf"/><Relationship Id="rId19" Type="http://schemas.openxmlformats.org/officeDocument/2006/relationships/image" Target="../media/image13.png"/><Relationship Id="rId4" Type="http://schemas.openxmlformats.org/officeDocument/2006/relationships/image" Target="../media/image5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179" y="457200"/>
            <a:ext cx="8458200" cy="1471189"/>
          </a:xfrm>
        </p:spPr>
        <p:txBody>
          <a:bodyPr>
            <a:normAutofit/>
          </a:bodyPr>
          <a:lstStyle/>
          <a:p>
            <a:r>
              <a:rPr lang="en-US" dirty="0"/>
              <a:t>Study of soft </a:t>
            </a:r>
            <a:r>
              <a:rPr lang="en-US" dirty="0" smtClean="0"/>
              <a:t>photon</a:t>
            </a:r>
            <a:r>
              <a:rPr lang="ro-MO" dirty="0" smtClean="0"/>
              <a:t>s</a:t>
            </a:r>
            <a:r>
              <a:rPr lang="en-US" dirty="0" smtClean="0"/>
              <a:t> </a:t>
            </a:r>
            <a:r>
              <a:rPr lang="en-US" dirty="0"/>
              <a:t>yield </a:t>
            </a:r>
            <a:r>
              <a:rPr lang="en-US" dirty="0" smtClean="0"/>
              <a:t>in </a:t>
            </a:r>
            <a:r>
              <a:rPr lang="en-US" dirty="0"/>
              <a:t>pp &amp; pA </a:t>
            </a:r>
            <a:r>
              <a:rPr lang="en-US" dirty="0" smtClean="0"/>
              <a:t>interactions</a:t>
            </a:r>
            <a:r>
              <a:rPr lang="ro-MO" dirty="0"/>
              <a:t> </a:t>
            </a:r>
            <a:r>
              <a:rPr lang="ro-MO" dirty="0" smtClean="0"/>
              <a:t>at U-70 and Nuclotron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057400"/>
            <a:ext cx="6172200" cy="1371600"/>
          </a:xfrm>
        </p:spPr>
        <p:txBody>
          <a:bodyPr/>
          <a:lstStyle/>
          <a:p>
            <a:endParaRPr lang="ro-MO" dirty="0" smtClean="0"/>
          </a:p>
          <a:p>
            <a:r>
              <a:rPr lang="en-GB" dirty="0" smtClean="0"/>
              <a:t>E.</a:t>
            </a:r>
            <a:r>
              <a:rPr lang="ro-MO" dirty="0" smtClean="0"/>
              <a:t> </a:t>
            </a:r>
            <a:r>
              <a:rPr lang="en-GB" dirty="0" smtClean="0"/>
              <a:t>Kokoulina</a:t>
            </a:r>
            <a:r>
              <a:rPr lang="ro-MO" dirty="0" smtClean="0"/>
              <a:t>, </a:t>
            </a:r>
            <a:r>
              <a:rPr lang="en-GB" dirty="0"/>
              <a:t>V</a:t>
            </a:r>
            <a:r>
              <a:rPr lang="en-GB" dirty="0" smtClean="0"/>
              <a:t>.</a:t>
            </a:r>
            <a:r>
              <a:rPr lang="ro-MO" dirty="0" smtClean="0"/>
              <a:t> </a:t>
            </a:r>
            <a:r>
              <a:rPr lang="en-GB" dirty="0" smtClean="0"/>
              <a:t>Nikitin</a:t>
            </a:r>
            <a:endParaRPr lang="ro-MO" dirty="0" smtClean="0"/>
          </a:p>
          <a:p>
            <a:r>
              <a:rPr lang="ro-MO" dirty="0" smtClean="0"/>
              <a:t>A. Ciumeică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324600" y="5961965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O" dirty="0" smtClean="0"/>
              <a:t>VBLHEP, JINR</a:t>
            </a:r>
          </a:p>
          <a:p>
            <a:r>
              <a:rPr lang="en-GB" dirty="0" smtClean="0"/>
              <a:t>ISP, </a:t>
            </a:r>
            <a:r>
              <a:rPr lang="ro-MO" dirty="0" smtClean="0"/>
              <a:t>7-27 July 2019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482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2286000"/>
            <a:ext cx="28860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6100464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O" dirty="0" smtClean="0"/>
              <a:t>   University of Bucharest, Faculty of Physics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718740"/>
            <a:ext cx="1371600" cy="130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83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Sampling </a:t>
            </a:r>
            <a:r>
              <a:rPr lang="it-IT" dirty="0"/>
              <a:t>Ecal – </a:t>
            </a:r>
            <a:r>
              <a:rPr lang="it-IT" dirty="0" smtClean="0"/>
              <a:t>S</a:t>
            </a:r>
            <a:r>
              <a:rPr lang="ro-MO" dirty="0" smtClean="0"/>
              <a:t>hashlik</a:t>
            </a:r>
            <a:endParaRPr lang="en-GB" dirty="0"/>
          </a:p>
        </p:txBody>
      </p:sp>
      <p:pic>
        <p:nvPicPr>
          <p:cNvPr id="9221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57" y="2362200"/>
            <a:ext cx="40862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96691" y="2438400"/>
            <a:ext cx="3886200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050" dirty="0" smtClean="0">
              <a:solidFill>
                <a:srgbClr val="000000"/>
              </a:solidFill>
              <a:latin typeface="Times New Roman"/>
            </a:endParaRPr>
          </a:p>
          <a:p>
            <a:pPr marL="285750" indent="-285750">
              <a:buClr>
                <a:schemeClr val="accent1"/>
              </a:buClr>
              <a:buSzPct val="110000"/>
              <a:buFont typeface="Courier New" panose="02070309020205020404" pitchFamily="49" charset="0"/>
              <a:buChar char="o"/>
            </a:pPr>
            <a:r>
              <a:rPr lang="en-US" sz="2400" dirty="0" smtClean="0"/>
              <a:t>The </a:t>
            </a:r>
            <a:r>
              <a:rPr lang="en-US" sz="2400" dirty="0"/>
              <a:t>main problem –non radiation hard scintillator and light guides made from </a:t>
            </a:r>
            <a:r>
              <a:rPr lang="en-US" sz="2400" dirty="0" smtClean="0"/>
              <a:t>plastic</a:t>
            </a:r>
            <a:r>
              <a:rPr lang="ro-MO" sz="2400" dirty="0" smtClean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914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>
            <a:normAutofit/>
          </a:bodyPr>
          <a:lstStyle/>
          <a:p>
            <a:r>
              <a:rPr lang="ro-MO" b="1" dirty="0" smtClean="0">
                <a:solidFill>
                  <a:srgbClr val="FF0000"/>
                </a:solidFill>
              </a:rPr>
              <a:t>Sampling Ecal – Spaghetti (SpaCal)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7847"/>
            <a:ext cx="3853006" cy="248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3930134"/>
            <a:ext cx="180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S</a:t>
            </a:r>
            <a:r>
              <a:rPr lang="ro-MO" dirty="0" smtClean="0"/>
              <a:t>pa</a:t>
            </a:r>
            <a:r>
              <a:rPr lang="en-GB" dirty="0" smtClean="0"/>
              <a:t>C</a:t>
            </a:r>
            <a:r>
              <a:rPr lang="ro-MO" dirty="0" smtClean="0"/>
              <a:t>al</a:t>
            </a:r>
            <a:r>
              <a:rPr lang="en-GB" dirty="0" smtClean="0"/>
              <a:t> </a:t>
            </a:r>
            <a:r>
              <a:rPr lang="en-GB" dirty="0"/>
              <a:t>module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2400" y="1219200"/>
            <a:ext cx="45720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accent1"/>
              </a:buClr>
              <a:buSzPct val="111000"/>
              <a:buFont typeface="Courier New" panose="02070309020205020404" pitchFamily="49" charset="0"/>
              <a:buChar char="o"/>
            </a:pPr>
            <a:r>
              <a:rPr lang="en-US" sz="2000" dirty="0" smtClean="0"/>
              <a:t>S</a:t>
            </a:r>
            <a:r>
              <a:rPr lang="ro-MO" sz="2000" dirty="0" smtClean="0"/>
              <a:t>pa</a:t>
            </a:r>
            <a:r>
              <a:rPr lang="en-US" sz="2000" dirty="0" smtClean="0"/>
              <a:t>C</a:t>
            </a:r>
            <a:r>
              <a:rPr lang="ro-MO" sz="2000" dirty="0" smtClean="0"/>
              <a:t>al</a:t>
            </a:r>
            <a:r>
              <a:rPr lang="en-US" sz="2000" dirty="0" smtClean="0"/>
              <a:t> </a:t>
            </a:r>
            <a:r>
              <a:rPr lang="en-US" sz="2000" dirty="0"/>
              <a:t>technology is a type of the sampling calorimeter with scintillation fibers running along shower direction</a:t>
            </a:r>
            <a:r>
              <a:rPr lang="en-US" dirty="0"/>
              <a:t>. </a:t>
            </a:r>
            <a:endParaRPr lang="ro-MO" dirty="0" smtClean="0"/>
          </a:p>
          <a:p>
            <a:pPr marL="342900" indent="-342900" algn="just">
              <a:buClr>
                <a:schemeClr val="accent1"/>
              </a:buClr>
              <a:buSzPct val="111000"/>
              <a:buFont typeface="Courier New" panose="02070309020205020404" pitchFamily="49" charset="0"/>
              <a:buChar char="o"/>
            </a:pPr>
            <a:r>
              <a:rPr lang="en-US" dirty="0"/>
              <a:t>The prototype </a:t>
            </a:r>
            <a:r>
              <a:rPr lang="en-US" dirty="0" smtClean="0"/>
              <a:t>of the detector </a:t>
            </a:r>
            <a:r>
              <a:rPr lang="en-US" dirty="0"/>
              <a:t>cell is an assembly </a:t>
            </a:r>
            <a:r>
              <a:rPr lang="en-US" dirty="0" smtClean="0"/>
              <a:t>of  </a:t>
            </a:r>
            <a:r>
              <a:rPr lang="en-US" b="1" dirty="0"/>
              <a:t>W+Cu</a:t>
            </a:r>
            <a:r>
              <a:rPr lang="en-US" dirty="0"/>
              <a:t> composite plates and </a:t>
            </a:r>
            <a:r>
              <a:rPr lang="en-US" b="1" dirty="0" smtClean="0"/>
              <a:t>G</a:t>
            </a:r>
            <a:r>
              <a:rPr lang="ro-MO" b="1" dirty="0" smtClean="0"/>
              <a:t>A</a:t>
            </a:r>
            <a:r>
              <a:rPr lang="en-US" b="1" dirty="0" smtClean="0"/>
              <a:t>GG</a:t>
            </a:r>
            <a:r>
              <a:rPr lang="en-US" b="1" dirty="0"/>
              <a:t>: </a:t>
            </a:r>
            <a:r>
              <a:rPr lang="en-US" b="1" dirty="0" smtClean="0"/>
              <a:t>Ce</a:t>
            </a:r>
            <a:r>
              <a:rPr lang="ro-MO" dirty="0"/>
              <a:t> (Gadolinium Aluminium Gallium </a:t>
            </a:r>
            <a:r>
              <a:rPr lang="ro-MO" dirty="0" smtClean="0"/>
              <a:t>Garnet, Gd</a:t>
            </a:r>
            <a:r>
              <a:rPr lang="ro-MO" dirty="0"/>
              <a:t>₃Al₂Ga₃O</a:t>
            </a:r>
            <a:r>
              <a:rPr lang="ro-MO" dirty="0" smtClean="0"/>
              <a:t>₁₂, </a:t>
            </a:r>
            <a:r>
              <a:rPr lang="ro-MO" dirty="0"/>
              <a:t>doped with </a:t>
            </a:r>
            <a:r>
              <a:rPr lang="ro-MO" dirty="0" smtClean="0"/>
              <a:t>cerium) </a:t>
            </a:r>
            <a:r>
              <a:rPr lang="en-US" dirty="0" smtClean="0"/>
              <a:t>rods</a:t>
            </a:r>
            <a:r>
              <a:rPr lang="ro-MO" dirty="0" smtClean="0"/>
              <a:t>.</a:t>
            </a:r>
          </a:p>
          <a:p>
            <a:pPr marL="342900" indent="-342900" algn="just">
              <a:buClr>
                <a:schemeClr val="accent1"/>
              </a:buClr>
              <a:buSzPct val="111000"/>
              <a:buFont typeface="Courier New" panose="02070309020205020404" pitchFamily="49" charset="0"/>
              <a:buChar char="o"/>
            </a:pPr>
            <a:r>
              <a:rPr lang="en-US" sz="2000" dirty="0"/>
              <a:t>Granularity of module is defined by the granularity of read-out system</a:t>
            </a:r>
            <a:r>
              <a:rPr lang="en-US" sz="2000" dirty="0" smtClean="0"/>
              <a:t>.</a:t>
            </a:r>
            <a:endParaRPr lang="ro-MO" sz="2000" dirty="0" smtClean="0"/>
          </a:p>
          <a:p>
            <a:pPr marL="342900" indent="-342900" algn="just">
              <a:buClr>
                <a:schemeClr val="accent1"/>
              </a:buClr>
              <a:buSzPct val="111000"/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FF0000"/>
                </a:solidFill>
              </a:rPr>
              <a:t>Energy resolution (ER) strongly depends on the </a:t>
            </a:r>
            <a:r>
              <a:rPr lang="en-US" sz="2000" b="1" dirty="0" smtClean="0">
                <a:solidFill>
                  <a:srgbClr val="FF0000"/>
                </a:solidFill>
              </a:rPr>
              <a:t>fiber-to-fiber distance!</a:t>
            </a:r>
            <a:endParaRPr lang="ro-MO" sz="2000" b="1" dirty="0" smtClean="0">
              <a:solidFill>
                <a:srgbClr val="FF0000"/>
              </a:solidFill>
            </a:endParaRPr>
          </a:p>
          <a:p>
            <a:pPr marL="342900" indent="-342900" algn="just">
              <a:buClr>
                <a:schemeClr val="accent1"/>
              </a:buClr>
              <a:buSzPct val="111000"/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C00000"/>
                </a:solidFill>
              </a:rPr>
              <a:t>Expectation </a:t>
            </a:r>
            <a:r>
              <a:rPr lang="en-US" sz="2000" dirty="0">
                <a:solidFill>
                  <a:srgbClr val="C00000"/>
                </a:solidFill>
              </a:rPr>
              <a:t>of ER</a:t>
            </a:r>
            <a:r>
              <a:rPr lang="en-US" sz="2000" b="1" dirty="0">
                <a:solidFill>
                  <a:srgbClr val="C00000"/>
                </a:solidFill>
              </a:rPr>
              <a:t>: &lt; 10%/E +1</a:t>
            </a:r>
            <a:r>
              <a:rPr lang="en-US" sz="2000" b="1" dirty="0" smtClean="0">
                <a:solidFill>
                  <a:srgbClr val="C00000"/>
                </a:solidFill>
              </a:rPr>
              <a:t>%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299466"/>
            <a:ext cx="2583324" cy="242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5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O" dirty="0" smtClean="0"/>
              <a:t>SpaCal assembling</a:t>
            </a:r>
            <a:br>
              <a:rPr lang="ro-MO" dirty="0" smtClean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73" y="1071541"/>
            <a:ext cx="3231443" cy="2246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995" y="1071541"/>
            <a:ext cx="2899833" cy="2246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75" y="3312990"/>
            <a:ext cx="3231441" cy="220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995" y="3312990"/>
            <a:ext cx="2899832" cy="22047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0002" y="1071541"/>
            <a:ext cx="2869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rebuchet MS"/>
              </a:rPr>
              <a:t>Covering of detector cell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0002" y="5115339"/>
            <a:ext cx="2113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660066"/>
                </a:solidFill>
                <a:latin typeface="Trebuchet MS"/>
              </a:rPr>
              <a:t>Cell in assembling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53349" y="1071541"/>
            <a:ext cx="166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660066"/>
                </a:solidFill>
                <a:latin typeface="Trebuchet MS"/>
              </a:rPr>
              <a:t>GaGG:Ce rods</a:t>
            </a:r>
            <a:endParaRPr lang="en-US" dirty="0">
              <a:solidFill>
                <a:srgbClr val="660066"/>
              </a:solidFill>
              <a:latin typeface="Trebuchet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68527" y="5115339"/>
            <a:ext cx="1250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00"/>
                </a:solidFill>
                <a:latin typeface="Trebuchet MS"/>
              </a:rPr>
              <a:t>λ =365 nm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5715000"/>
            <a:ext cx="78078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1"/>
              </a:buClr>
              <a:buSzPct val="111000"/>
              <a:buFont typeface="Courier New" panose="02070309020205020404" pitchFamily="49" charset="0"/>
              <a:buChar char="o"/>
            </a:pPr>
            <a:r>
              <a:rPr lang="en-US" dirty="0" smtClean="0"/>
              <a:t>Configuration</a:t>
            </a:r>
            <a:r>
              <a:rPr lang="ro-MO" dirty="0" smtClean="0"/>
              <a:t>:</a:t>
            </a:r>
            <a:r>
              <a:rPr lang="ro-MO" dirty="0"/>
              <a:t> </a:t>
            </a:r>
            <a:r>
              <a:rPr lang="ro-MO" dirty="0" smtClean="0"/>
              <a:t>s</a:t>
            </a:r>
            <a:r>
              <a:rPr lang="en-US" dirty="0" smtClean="0"/>
              <a:t>ize of module</a:t>
            </a:r>
            <a:r>
              <a:rPr lang="ro-RO" dirty="0"/>
              <a:t> </a:t>
            </a:r>
            <a:r>
              <a:rPr lang="ro-RO" dirty="0" smtClean="0"/>
              <a:t>is</a:t>
            </a:r>
            <a:r>
              <a:rPr lang="en-US" dirty="0" smtClean="0"/>
              <a:t> </a:t>
            </a:r>
            <a:r>
              <a:rPr lang="en-US" dirty="0"/>
              <a:t>210 x 180 x 400 </a:t>
            </a:r>
            <a:r>
              <a:rPr lang="en-US" dirty="0" smtClean="0"/>
              <a:t>mm</a:t>
            </a:r>
            <a:r>
              <a:rPr lang="ro-MO" dirty="0" smtClean="0"/>
              <a:t>, </a:t>
            </a:r>
            <a:r>
              <a:rPr lang="ro-MO" dirty="0"/>
              <a:t>s</a:t>
            </a:r>
            <a:r>
              <a:rPr lang="en-US" dirty="0" smtClean="0"/>
              <a:t>quare fibers </a:t>
            </a:r>
            <a:r>
              <a:rPr lang="en-US" dirty="0"/>
              <a:t>with side 1 </a:t>
            </a:r>
            <a:r>
              <a:rPr lang="en-US" dirty="0" smtClean="0"/>
              <a:t>mm</a:t>
            </a:r>
            <a:r>
              <a:rPr lang="ro-MO" dirty="0" smtClean="0"/>
              <a:t>, d</a:t>
            </a:r>
            <a:r>
              <a:rPr lang="en-US" dirty="0" smtClean="0"/>
              <a:t>istance between fibers</a:t>
            </a:r>
            <a:r>
              <a:rPr lang="ro-MO" dirty="0" smtClean="0"/>
              <a:t> is</a:t>
            </a:r>
            <a:r>
              <a:rPr lang="en-US" dirty="0" smtClean="0"/>
              <a:t> 1</a:t>
            </a:r>
            <a:r>
              <a:rPr lang="ro-RO" dirty="0" smtClean="0"/>
              <a:t>.</a:t>
            </a:r>
            <a:r>
              <a:rPr lang="en-US" dirty="0" smtClean="0"/>
              <a:t>8 mm</a:t>
            </a:r>
            <a:r>
              <a:rPr lang="ro-MO" dirty="0" smtClean="0"/>
              <a:t>, s</a:t>
            </a:r>
            <a:r>
              <a:rPr lang="en-US" dirty="0" smtClean="0"/>
              <a:t>cintillator GAGG</a:t>
            </a:r>
            <a:r>
              <a:rPr lang="ro-RO" dirty="0" smtClean="0"/>
              <a:t>:</a:t>
            </a:r>
            <a:r>
              <a:rPr lang="en-US" dirty="0" smtClean="0"/>
              <a:t> Ce</a:t>
            </a:r>
            <a:r>
              <a:rPr lang="ro-MO" dirty="0" smtClean="0"/>
              <a:t>,</a:t>
            </a:r>
            <a:r>
              <a:rPr lang="ro-MO" dirty="0"/>
              <a:t> </a:t>
            </a:r>
            <a:r>
              <a:rPr lang="ro-MO" dirty="0" smtClean="0"/>
              <a:t>a</a:t>
            </a:r>
            <a:r>
              <a:rPr lang="en-US" dirty="0" err="1" smtClean="0"/>
              <a:t>bsorber</a:t>
            </a:r>
            <a:r>
              <a:rPr lang="en-US" dirty="0" smtClean="0"/>
              <a:t> Tungsten </a:t>
            </a:r>
            <a:r>
              <a:rPr lang="ro-MO" dirty="0" smtClean="0"/>
              <a:t>(75%) </a:t>
            </a:r>
            <a:r>
              <a:rPr lang="en-US" dirty="0" smtClean="0"/>
              <a:t>Copper</a:t>
            </a:r>
            <a:r>
              <a:rPr lang="ro-MO" dirty="0" smtClean="0"/>
              <a:t> (25%) </a:t>
            </a:r>
            <a:r>
              <a:rPr lang="en-US" dirty="0" smtClean="0"/>
              <a:t>alloy</a:t>
            </a:r>
            <a:r>
              <a:rPr lang="ro-MO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33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Monte Carlo Simulations (GEANT4)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600200"/>
            <a:ext cx="2886075" cy="19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3400" y="3630304"/>
                <a:ext cx="2743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25 MeV, 1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en-GB" dirty="0" smtClean="0"/>
                  <a:t>  particle</a:t>
                </a:r>
                <a:endParaRPr lang="en-GB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630304"/>
                <a:ext cx="274320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2000" t="-8333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646" y="2484953"/>
            <a:ext cx="345757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26932"/>
            <a:ext cx="288607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33400" y="6248400"/>
                <a:ext cx="26228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/>
                  <a:t>25 MeV, </a:t>
                </a:r>
                <a:r>
                  <a:rPr lang="en-GB" dirty="0" smtClean="0"/>
                  <a:t>10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en-GB" dirty="0"/>
                  <a:t>  </a:t>
                </a:r>
                <a:r>
                  <a:rPr lang="en-GB" dirty="0" smtClean="0"/>
                  <a:t>particles</a:t>
                </a:r>
                <a:endParaRPr lang="en-GB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6248400"/>
                <a:ext cx="2622834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2093" t="-8197" r="-1628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796646" y="5315382"/>
                <a:ext cx="27510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 smtClean="0"/>
                  <a:t>50 </a:t>
                </a:r>
                <a:r>
                  <a:rPr lang="en-GB" dirty="0"/>
                  <a:t>MeV, </a:t>
                </a:r>
                <a:r>
                  <a:rPr lang="en-GB" dirty="0" smtClean="0"/>
                  <a:t>100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en-GB" dirty="0"/>
                  <a:t>  </a:t>
                </a:r>
                <a:r>
                  <a:rPr lang="en-GB" dirty="0" smtClean="0"/>
                  <a:t>particles</a:t>
                </a:r>
                <a:endParaRPr lang="en-GB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646" y="5315382"/>
                <a:ext cx="2751074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1996" t="-8197" r="-1552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087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0" y="1896299"/>
            <a:ext cx="3353091" cy="32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3981450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57200" y="5332567"/>
                <a:ext cx="2515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dirty="0" smtClean="0"/>
                  <a:t>100 </a:t>
                </a:r>
                <a:r>
                  <a:rPr lang="en-GB" dirty="0" smtClean="0"/>
                  <a:t>MeV, 1</a:t>
                </a:r>
                <a:r>
                  <a:rPr lang="en-GB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en-GB" dirty="0" smtClean="0"/>
                  <a:t> particle </a:t>
                </a:r>
                <a:endParaRPr lang="en-GB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332567"/>
                <a:ext cx="2515432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937" t="-8333" r="-969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495800" y="5389012"/>
                <a:ext cx="27510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dirty="0"/>
                  <a:t>100 </a:t>
                </a:r>
                <a:r>
                  <a:rPr lang="en-GB" dirty="0"/>
                  <a:t>MeV, </a:t>
                </a:r>
                <a:r>
                  <a:rPr lang="en-GB" dirty="0" smtClean="0"/>
                  <a:t>10</a:t>
                </a:r>
                <a:r>
                  <a:rPr lang="en-GB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smtClean="0"/>
                  <a:t>particle</a:t>
                </a:r>
                <a:r>
                  <a:rPr lang="ro-MO" dirty="0" smtClean="0"/>
                  <a:t>s</a:t>
                </a:r>
                <a:r>
                  <a:rPr lang="en-GB" dirty="0" smtClean="0"/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5389012"/>
                <a:ext cx="2751074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996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376450" y="533400"/>
            <a:ext cx="73197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MO" sz="3000" cap="small" dirty="0" smtClean="0">
              <a:solidFill>
                <a:srgbClr val="575F6D"/>
              </a:solidFill>
              <a:ea typeface="+mj-ea"/>
              <a:cs typeface="+mj-cs"/>
            </a:endParaRPr>
          </a:p>
          <a:p>
            <a:r>
              <a:rPr lang="en-GB" sz="3000" cap="small" dirty="0" smtClean="0">
                <a:solidFill>
                  <a:srgbClr val="575F6D"/>
                </a:solidFill>
                <a:ea typeface="+mj-ea"/>
                <a:cs typeface="+mj-cs"/>
              </a:rPr>
              <a:t>Monte </a:t>
            </a:r>
            <a:r>
              <a:rPr lang="en-GB" sz="3000" cap="small" dirty="0">
                <a:solidFill>
                  <a:srgbClr val="575F6D"/>
                </a:solidFill>
                <a:ea typeface="+mj-ea"/>
                <a:cs typeface="+mj-cs"/>
              </a:rPr>
              <a:t>Carlo Simulations (GEANT4)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333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MO" dirty="0" smtClean="0"/>
              <a:t>ROOT: data processing</a:t>
            </a:r>
            <a:r>
              <a:rPr lang="ro-MO" dirty="0"/>
              <a:t/>
            </a:r>
            <a:br>
              <a:rPr lang="ro-MO" dirty="0"/>
            </a:br>
            <a:endParaRPr lang="en-GB" dirty="0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990600"/>
            <a:ext cx="4253345" cy="254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800" y="3511034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50 MeV, 100 γ  </a:t>
            </a:r>
            <a:r>
              <a:rPr lang="en-US" dirty="0" smtClean="0"/>
              <a:t>particles</a:t>
            </a:r>
            <a:endParaRPr lang="en-US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79" y="3908075"/>
            <a:ext cx="4038600" cy="255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4753" y="6391275"/>
            <a:ext cx="2885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MO" dirty="0" smtClean="0"/>
              <a:t>2</a:t>
            </a:r>
            <a:r>
              <a:rPr lang="fr-FR" dirty="0" smtClean="0"/>
              <a:t>0 </a:t>
            </a:r>
            <a:r>
              <a:rPr lang="fr-FR" dirty="0"/>
              <a:t>MeV, </a:t>
            </a:r>
            <a:r>
              <a:rPr lang="fr-FR" dirty="0" smtClean="0"/>
              <a:t>100</a:t>
            </a:r>
            <a:r>
              <a:rPr lang="ro-MO" dirty="0" smtClean="0"/>
              <a:t>0</a:t>
            </a:r>
            <a:r>
              <a:rPr lang="fr-FR" dirty="0" smtClean="0"/>
              <a:t> </a:t>
            </a:r>
            <a:r>
              <a:rPr lang="fr-FR" dirty="0"/>
              <a:t>γ  </a:t>
            </a:r>
            <a:r>
              <a:rPr lang="en-US" dirty="0" smtClean="0"/>
              <a:t>particles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4114800" cy="254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53000" y="3511034"/>
            <a:ext cx="2885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o-MO" dirty="0">
                <a:solidFill>
                  <a:prstClr val="black"/>
                </a:solidFill>
              </a:rPr>
              <a:t>2</a:t>
            </a:r>
            <a:r>
              <a:rPr lang="fr-FR" dirty="0">
                <a:solidFill>
                  <a:prstClr val="black"/>
                </a:solidFill>
              </a:rPr>
              <a:t>0 MeV, 100</a:t>
            </a:r>
            <a:r>
              <a:rPr lang="ro-MO" dirty="0">
                <a:solidFill>
                  <a:prstClr val="black"/>
                </a:solidFill>
              </a:rPr>
              <a:t>0</a:t>
            </a:r>
            <a:r>
              <a:rPr lang="fr-FR" dirty="0">
                <a:solidFill>
                  <a:prstClr val="black"/>
                </a:solidFill>
              </a:rPr>
              <a:t> γ  </a:t>
            </a:r>
            <a:r>
              <a:rPr lang="en-US" dirty="0">
                <a:solidFill>
                  <a:prstClr val="black"/>
                </a:solidFill>
              </a:rPr>
              <a:t>particles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81677"/>
            <a:ext cx="4114800" cy="240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53000" y="6391275"/>
            <a:ext cx="2885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MO" dirty="0"/>
              <a:t>2</a:t>
            </a:r>
            <a:r>
              <a:rPr lang="fr-FR" dirty="0"/>
              <a:t>0 MeV, 100</a:t>
            </a:r>
            <a:r>
              <a:rPr lang="ro-MO" dirty="0"/>
              <a:t>0</a:t>
            </a:r>
            <a:r>
              <a:rPr lang="fr-FR" dirty="0"/>
              <a:t> γ  </a:t>
            </a:r>
            <a:r>
              <a:rPr lang="en-US" dirty="0"/>
              <a:t>particles</a:t>
            </a:r>
          </a:p>
        </p:txBody>
      </p:sp>
    </p:spTree>
    <p:extLst>
      <p:ext uri="{BB962C8B-B14F-4D97-AF65-F5344CB8AC3E}">
        <p14:creationId xmlns:p14="http://schemas.microsoft.com/office/powerpoint/2010/main" val="17703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ROOT: data </a:t>
            </a:r>
            <a:r>
              <a:rPr lang="en-GB" dirty="0" smtClean="0"/>
              <a:t>processing</a:t>
            </a:r>
            <a:r>
              <a:rPr lang="ro-MO" dirty="0" smtClean="0"/>
              <a:t/>
            </a:r>
            <a:br>
              <a:rPr lang="ro-MO" dirty="0" smtClean="0"/>
            </a:br>
            <a:endParaRPr lang="en-GB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4267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19" y="3962400"/>
            <a:ext cx="419100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26369" y="1676400"/>
            <a:ext cx="2885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20 MeV, 1000 γ  particles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2556164"/>
            <a:ext cx="3933825" cy="257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73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Results and future plans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48600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ER will be better than 10% for photons with energy above 5 MeV with SiPMs and the correct scheme for transporting of light to a photo detector.</a:t>
            </a:r>
          </a:p>
          <a:p>
            <a:r>
              <a:rPr lang="en-US" dirty="0"/>
              <a:t>Parameters of assembly can be improved by changing of  the cross section of the crystal rods, adjusting the absorber </a:t>
            </a:r>
            <a:r>
              <a:rPr lang="en-US" dirty="0" smtClean="0"/>
              <a:t>density </a:t>
            </a:r>
            <a:r>
              <a:rPr lang="en-US" dirty="0"/>
              <a:t>and optimizing the length of SpaCal for a certain energy range of the detected gamma quanta.</a:t>
            </a:r>
          </a:p>
          <a:p>
            <a:r>
              <a:rPr lang="ro-MO" dirty="0" smtClean="0"/>
              <a:t>It is planned to</a:t>
            </a:r>
            <a:r>
              <a:rPr lang="en-US" dirty="0" smtClean="0"/>
              <a:t> </a:t>
            </a:r>
            <a:r>
              <a:rPr lang="en-US" dirty="0"/>
              <a:t>continue studying of SP yield at Nuclotron and U-70 for registration their at interactions of light and heavy ions and proton beams on fixed targets.</a:t>
            </a:r>
          </a:p>
          <a:p>
            <a:r>
              <a:rPr lang="ro-MO" dirty="0" smtClean="0"/>
              <a:t>A</a:t>
            </a:r>
            <a:r>
              <a:rPr lang="en-US" dirty="0" smtClean="0"/>
              <a:t>lso</a:t>
            </a:r>
            <a:r>
              <a:rPr lang="ro-MO" dirty="0" smtClean="0"/>
              <a:t> the project team</a:t>
            </a:r>
            <a:r>
              <a:rPr lang="en-US" dirty="0" smtClean="0"/>
              <a:t> prepare </a:t>
            </a:r>
            <a:r>
              <a:rPr lang="en-US" dirty="0"/>
              <a:t>program of SP study at NICA accelerator complex with heavy ions.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23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o-MO" dirty="0" smtClean="0"/>
              <a:t>These three weeks working at the project show me the</a:t>
            </a:r>
            <a:r>
              <a:rPr lang="en-US" dirty="0" smtClean="0"/>
              <a:t> </a:t>
            </a:r>
            <a:r>
              <a:rPr lang="en-US" dirty="0"/>
              <a:t>physical </a:t>
            </a:r>
            <a:r>
              <a:rPr lang="en-US" dirty="0" smtClean="0"/>
              <a:t>program</a:t>
            </a:r>
            <a:r>
              <a:rPr lang="ro-MO" dirty="0" smtClean="0"/>
              <a:t>me</a:t>
            </a:r>
            <a:r>
              <a:rPr lang="en-US" dirty="0" smtClean="0"/>
              <a:t> </a:t>
            </a:r>
            <a:r>
              <a:rPr lang="en-US" dirty="0"/>
              <a:t>of SP </a:t>
            </a:r>
            <a:r>
              <a:rPr lang="en-US" dirty="0" smtClean="0"/>
              <a:t>study</a:t>
            </a:r>
            <a:r>
              <a:rPr lang="ro-MO" dirty="0" smtClean="0"/>
              <a:t> is unique and very promising.</a:t>
            </a:r>
          </a:p>
          <a:p>
            <a:r>
              <a:rPr lang="en-US" dirty="0" smtClean="0"/>
              <a:t>Simulation</a:t>
            </a:r>
            <a:r>
              <a:rPr lang="ro-MO" dirty="0" smtClean="0"/>
              <a:t>s</a:t>
            </a:r>
            <a:r>
              <a:rPr lang="en-US" dirty="0" smtClean="0"/>
              <a:t> </a:t>
            </a:r>
            <a:r>
              <a:rPr lang="en-US" dirty="0"/>
              <a:t>of SpaCal </a:t>
            </a:r>
            <a:r>
              <a:rPr lang="ro-MO" dirty="0" smtClean="0"/>
              <a:t>are the</a:t>
            </a:r>
            <a:r>
              <a:rPr lang="en-US" dirty="0" smtClean="0"/>
              <a:t> </a:t>
            </a:r>
            <a:r>
              <a:rPr lang="en-US" dirty="0"/>
              <a:t>evidence this </a:t>
            </a:r>
            <a:r>
              <a:rPr lang="en-US" dirty="0" smtClean="0"/>
              <a:t>program</a:t>
            </a:r>
            <a:r>
              <a:rPr lang="ro-MO" dirty="0" smtClean="0"/>
              <a:t>me is</a:t>
            </a:r>
            <a:r>
              <a:rPr lang="en-US" dirty="0" smtClean="0"/>
              <a:t> quite </a:t>
            </a:r>
            <a:r>
              <a:rPr lang="en-US" dirty="0"/>
              <a:t>reasonable and feasible.</a:t>
            </a:r>
          </a:p>
          <a:p>
            <a:r>
              <a:rPr lang="ro-MO" dirty="0" smtClean="0"/>
              <a:t>I think the SP study can lead us to a </a:t>
            </a:r>
            <a:r>
              <a:rPr lang="ro-MO" dirty="0"/>
              <a:t>major breakthrough.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726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Why Soft Photons?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1600200"/>
                <a:ext cx="7467600" cy="47244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S</a:t>
                </a:r>
                <a:r>
                  <a:rPr lang="ro-MO" dirty="0" smtClean="0"/>
                  <a:t>oft </a:t>
                </a:r>
                <a:r>
                  <a:rPr lang="en-US" dirty="0" smtClean="0"/>
                  <a:t>P</a:t>
                </a:r>
                <a:r>
                  <a:rPr lang="ro-MO" dirty="0" smtClean="0"/>
                  <a:t>hotons (</a:t>
                </a:r>
                <a:r>
                  <a:rPr lang="ro-MO" b="1" dirty="0" smtClean="0">
                    <a:solidFill>
                      <a:srgbClr val="FF0000"/>
                    </a:solidFill>
                  </a:rPr>
                  <a:t>SP</a:t>
                </a:r>
                <a:r>
                  <a:rPr lang="ro-MO" dirty="0" smtClean="0"/>
                  <a:t>)</a:t>
                </a:r>
                <a:r>
                  <a:rPr lang="en-US" dirty="0" smtClean="0"/>
                  <a:t> </a:t>
                </a:r>
                <a:r>
                  <a:rPr lang="en-US" dirty="0"/>
                  <a:t>are direct photons, they are not decay </a:t>
                </a:r>
                <a:r>
                  <a:rPr lang="en-US" dirty="0" smtClean="0"/>
                  <a:t>products </a:t>
                </a:r>
                <a:r>
                  <a:rPr lang="en-US" dirty="0"/>
                  <a:t>of other particles</a:t>
                </a:r>
                <a:r>
                  <a:rPr lang="en-US" dirty="0" smtClean="0"/>
                  <a:t>.</a:t>
                </a:r>
                <a:endParaRPr lang="ro-MO" dirty="0" smtClean="0"/>
              </a:p>
              <a:p>
                <a:r>
                  <a:rPr lang="ro-MO" b="1" dirty="0" smtClean="0">
                    <a:solidFill>
                      <a:srgbClr val="FF0000"/>
                    </a:solidFill>
                  </a:rPr>
                  <a:t>SP</a:t>
                </a:r>
                <a:r>
                  <a:rPr lang="ro-MO" dirty="0" smtClean="0"/>
                  <a:t> have transverse momentum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GB" b="1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𝐩</m:t>
                        </m:r>
                      </m:e>
                      <m:sub>
                        <m:r>
                          <a:rPr lang="en-GB" b="1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𝐓</m:t>
                        </m:r>
                        <m:r>
                          <a:rPr lang="en-GB" b="1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b="1" dirty="0" smtClean="0">
                    <a:solidFill>
                      <a:srgbClr val="FF0000"/>
                    </a:solidFill>
                  </a:rPr>
                  <a:t>&lt; 50 MeV</a:t>
                </a:r>
                <a:r>
                  <a:rPr lang="en-US" dirty="0" smtClean="0"/>
                  <a:t>.</a:t>
                </a:r>
                <a:endParaRPr lang="en-US" dirty="0"/>
              </a:p>
              <a:p>
                <a:r>
                  <a:rPr lang="en-US" b="1" dirty="0" smtClean="0">
                    <a:solidFill>
                      <a:srgbClr val="FF0000"/>
                    </a:solidFill>
                  </a:rPr>
                  <a:t>SP</a:t>
                </a:r>
                <a:r>
                  <a:rPr lang="en-US" dirty="0" smtClean="0"/>
                  <a:t> </a:t>
                </a:r>
                <a:r>
                  <a:rPr lang="en-US" dirty="0"/>
                  <a:t>formation </a:t>
                </a:r>
                <a:r>
                  <a:rPr lang="ro-MO" dirty="0" smtClean="0"/>
                  <a:t>can</a:t>
                </a:r>
                <a:r>
                  <a:rPr lang="en-GB" dirty="0" smtClean="0"/>
                  <a:t>’t be described by</a:t>
                </a:r>
                <a:r>
                  <a:rPr lang="en-US" dirty="0" smtClean="0"/>
                  <a:t> pQCD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The relevance of a gluon component for nucleon </a:t>
                </a:r>
                <a:r>
                  <a:rPr lang="en-US" dirty="0" smtClean="0"/>
                  <a:t>structure</a:t>
                </a:r>
                <a:r>
                  <a:rPr lang="ro-MO" dirty="0" smtClean="0"/>
                  <a:t> and </a:t>
                </a:r>
                <a:r>
                  <a:rPr lang="en-GB" dirty="0" smtClean="0"/>
                  <a:t>solution of </a:t>
                </a:r>
                <a:r>
                  <a:rPr lang="ro-MO" dirty="0" smtClean="0"/>
                  <a:t>baryon mass</a:t>
                </a:r>
                <a:r>
                  <a:rPr lang="en-GB" dirty="0" smtClean="0"/>
                  <a:t> puzzle</a:t>
                </a:r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The excess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SP</a:t>
                </a:r>
                <a:r>
                  <a:rPr lang="en-US" dirty="0" smtClean="0"/>
                  <a:t> yield still</a:t>
                </a:r>
                <a:r>
                  <a:rPr lang="ro-MO" dirty="0" smtClean="0"/>
                  <a:t> </a:t>
                </a:r>
                <a:r>
                  <a:rPr lang="en-US" dirty="0" smtClean="0"/>
                  <a:t> has</a:t>
                </a:r>
                <a:r>
                  <a:rPr lang="ro-MO" dirty="0" smtClean="0"/>
                  <a:t> not a</a:t>
                </a:r>
                <a:r>
                  <a:rPr lang="en-US" dirty="0" smtClean="0"/>
                  <a:t> full</a:t>
                </a:r>
                <a:r>
                  <a:rPr lang="ro-MO" dirty="0" smtClean="0"/>
                  <a:t> </a:t>
                </a:r>
                <a:r>
                  <a:rPr lang="en-US" dirty="0" smtClean="0"/>
                  <a:t>and </a:t>
                </a:r>
                <a:r>
                  <a:rPr lang="en-US" dirty="0"/>
                  <a:t>coherent </a:t>
                </a:r>
                <a:r>
                  <a:rPr lang="en-US" dirty="0" smtClean="0"/>
                  <a:t>explanation</a:t>
                </a:r>
                <a:r>
                  <a:rPr lang="ro-MO" dirty="0"/>
                  <a:t> </a:t>
                </a:r>
                <a:r>
                  <a:rPr lang="en-US" dirty="0" smtClean="0"/>
                  <a:t>although there are some theoretical hypotheses</a:t>
                </a:r>
                <a:r>
                  <a:rPr lang="en-US" dirty="0"/>
                  <a:t> </a:t>
                </a:r>
                <a:r>
                  <a:rPr lang="en-US" dirty="0" smtClean="0"/>
                  <a:t>which describe their yield.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1600200"/>
                <a:ext cx="7467600" cy="4724400"/>
              </a:xfrm>
              <a:blipFill rotWithShape="1">
                <a:blip r:embed="rId2"/>
                <a:stretch>
                  <a:fillRect l="-327" t="-1032" r="-4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109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Estimation of SP’s emission </a:t>
            </a:r>
            <a:r>
              <a:rPr lang="en-US" dirty="0" smtClean="0"/>
              <a:t>region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1631496"/>
              </p:ext>
            </p:extLst>
          </p:nvPr>
        </p:nvGraphicFramePr>
        <p:xfrm>
          <a:off x="801688" y="1531938"/>
          <a:ext cx="1230312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Equation" r:id="rId3" imgW="639720" imgH="255960" progId="Equation.3">
                  <p:embed/>
                </p:oleObj>
              </mc:Choice>
              <mc:Fallback>
                <p:oleObj name="Equation" r:id="rId3" imgW="639720" imgH="25596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688" y="1531938"/>
                        <a:ext cx="1230312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595619"/>
              </p:ext>
            </p:extLst>
          </p:nvPr>
        </p:nvGraphicFramePr>
        <p:xfrm>
          <a:off x="2201863" y="1520825"/>
          <a:ext cx="149542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Equation" r:id="rId5" imgW="749520" imgH="228240" progId="Equation.3">
                  <p:embed/>
                </p:oleObj>
              </mc:Choice>
              <mc:Fallback>
                <p:oleObj name="Equation" r:id="rId5" imgW="749520" imgH="22824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1863" y="1520825"/>
                        <a:ext cx="1495425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3258965"/>
              </p:ext>
            </p:extLst>
          </p:nvPr>
        </p:nvGraphicFramePr>
        <p:xfrm>
          <a:off x="801688" y="2058988"/>
          <a:ext cx="31432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Equation" r:id="rId7" imgW="1636560" imgH="255960" progId="Equation.3">
                  <p:embed/>
                </p:oleObj>
              </mc:Choice>
              <mc:Fallback>
                <p:oleObj name="Equation" r:id="rId7" imgW="1636560" imgH="25596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688" y="2058988"/>
                        <a:ext cx="3143250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460534"/>
              </p:ext>
            </p:extLst>
          </p:nvPr>
        </p:nvGraphicFramePr>
        <p:xfrm>
          <a:off x="5245100" y="1541463"/>
          <a:ext cx="2219325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Формула" r:id="rId9" imgW="1104900" imgH="520700" progId="Equation.3">
                  <p:embed/>
                </p:oleObj>
              </mc:Choice>
              <mc:Fallback>
                <p:oleObj name="Формула" r:id="rId9" imgW="1104900" imgH="520700" progId="Equation.3">
                  <p:embed/>
                  <p:pic>
                    <p:nvPicPr>
                      <p:cNvPr id="0" name="Object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5100" y="1541463"/>
                        <a:ext cx="2219325" cy="1036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8504886"/>
              </p:ext>
            </p:extLst>
          </p:nvPr>
        </p:nvGraphicFramePr>
        <p:xfrm>
          <a:off x="708025" y="2628900"/>
          <a:ext cx="7953375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Equation" r:id="rId11" imgW="4589640" imgH="511920" progId="Equation.3">
                  <p:embed/>
                </p:oleObj>
              </mc:Choice>
              <mc:Fallback>
                <p:oleObj name="Equation" r:id="rId11" imgW="4589640" imgH="51192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025" y="2628900"/>
                        <a:ext cx="7953375" cy="94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60317"/>
              </p:ext>
            </p:extLst>
          </p:nvPr>
        </p:nvGraphicFramePr>
        <p:xfrm>
          <a:off x="754063" y="3482975"/>
          <a:ext cx="7862887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Equation" r:id="rId13" imgW="4434120" imgH="530280" progId="Equation.3">
                  <p:embed/>
                </p:oleObj>
              </mc:Choice>
              <mc:Fallback>
                <p:oleObj name="Equation" r:id="rId13" imgW="4434120" imgH="5302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063" y="3482975"/>
                        <a:ext cx="7862887" cy="101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4639468"/>
              </p:ext>
            </p:extLst>
          </p:nvPr>
        </p:nvGraphicFramePr>
        <p:xfrm>
          <a:off x="838200" y="4724400"/>
          <a:ext cx="165576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Equation" r:id="rId15" imgW="952087" imgH="253890" progId="Equation.3">
                  <p:embed/>
                </p:oleObj>
              </mc:Choice>
              <mc:Fallback>
                <p:oleObj name="Equation" r:id="rId15" imgW="952087" imgH="253890" progId="Equation.3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724400"/>
                        <a:ext cx="1655763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695456"/>
              </p:ext>
            </p:extLst>
          </p:nvPr>
        </p:nvGraphicFramePr>
        <p:xfrm>
          <a:off x="2723126" y="4724400"/>
          <a:ext cx="2406650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Equation" r:id="rId17" imgW="1362240" imgH="264960" progId="Equation.3">
                  <p:embed/>
                </p:oleObj>
              </mc:Choice>
              <mc:Fallback>
                <p:oleObj name="Equation" r:id="rId17" imgW="1362240" imgH="26496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3126" y="4724400"/>
                        <a:ext cx="2406650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486400" y="4724400"/>
                <a:ext cx="187423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Comic Sans MS"/>
                      </a:rPr>
                      <m:t>→</m:t>
                    </m:r>
                    <m:r>
                      <a:rPr kumimoji="0" lang="ro-MO" sz="20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Comic Sans MS"/>
                      </a:rPr>
                      <m:t>  </m:t>
                    </m:r>
                  </m:oMath>
                </a14:m>
                <a:r>
                  <a:rPr kumimoji="0" 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cs typeface="Comic Sans MS"/>
                  </a:rPr>
                  <a:t>L ~ 4-6 fm </a:t>
                </a:r>
                <a:endPara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4724400"/>
                <a:ext cx="1874231" cy="400110"/>
              </a:xfrm>
              <a:prstGeom prst="rect">
                <a:avLst/>
              </a:prstGeom>
              <a:blipFill rotWithShape="1">
                <a:blip r:embed="rId19"/>
                <a:stretch>
                  <a:fillRect t="-7576" r="-2280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371600" y="5750845"/>
            <a:ext cx="5807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O" dirty="0" smtClean="0"/>
              <a:t> </a:t>
            </a:r>
            <a:r>
              <a:rPr lang="ro-MO" sz="2000" dirty="0" smtClean="0"/>
              <a:t>But hadronization region is estimetd at </a:t>
            </a:r>
            <a:r>
              <a:rPr lang="ro-MO" sz="2000" b="1" dirty="0" smtClean="0">
                <a:solidFill>
                  <a:schemeClr val="accent1"/>
                </a:solidFill>
              </a:rPr>
              <a:t>1-2 fm</a:t>
            </a:r>
            <a:r>
              <a:rPr lang="ro-MO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801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SP excess in different interactions </a:t>
            </a:r>
            <a:br>
              <a:rPr lang="en-GB" dirty="0" smtClean="0"/>
            </a:b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1782" y="1333498"/>
            <a:ext cx="2590800" cy="280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552328" y="1447800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BEBC, 1984 </a:t>
            </a:r>
            <a:endParaRPr lang="ro-MO" sz="1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 </a:t>
            </a:r>
            <a:r>
              <a:rPr lang="en-US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 </a:t>
            </a:r>
            <a:r>
              <a:rPr lang="en-US" sz="1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–bremsstrahlung </a:t>
            </a:r>
            <a:endParaRPr lang="ru-RU" sz="1200" b="1" dirty="0">
              <a:solidFill>
                <a:srgbClr val="0000FF"/>
              </a:solidFill>
              <a:latin typeface="Trebuchet MS"/>
            </a:endParaRPr>
          </a:p>
        </p:txBody>
      </p:sp>
      <p:pic>
        <p:nvPicPr>
          <p:cNvPr id="6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95398"/>
            <a:ext cx="2794000" cy="287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828800" y="3570280"/>
            <a:ext cx="970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WA83</a:t>
            </a:r>
            <a:r>
              <a:rPr lang="en-US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</a:t>
            </a:r>
            <a:endParaRPr lang="en-US" sz="1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1575179"/>
            <a:ext cx="295084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62000" y="3055834"/>
            <a:ext cx="518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QED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10"/>
          <p:cNvCxnSpPr/>
          <p:nvPr/>
        </p:nvCxnSpPr>
        <p:spPr>
          <a:xfrm flipV="1">
            <a:off x="1021045" y="2924944"/>
            <a:ext cx="286477" cy="144016"/>
          </a:xfrm>
          <a:prstGeom prst="straightConnector1">
            <a:avLst/>
          </a:prstGeom>
          <a:noFill/>
          <a:ln w="9525" cap="flat" cmpd="sng" algn="ctr">
            <a:solidFill>
              <a:srgbClr val="3333CC"/>
            </a:solidFill>
            <a:prstDash val="solid"/>
            <a:tailEnd type="arrow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6248400" y="3097140"/>
            <a:ext cx="11592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HELIOS, </a:t>
            </a:r>
            <a:r>
              <a:rPr lang="ru-RU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343400"/>
            <a:ext cx="273307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828800" y="5310580"/>
            <a:ext cx="970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WA91, </a:t>
            </a:r>
            <a:r>
              <a:rPr lang="en-US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2002</a:t>
            </a:r>
            <a:endParaRPr lang="ru-RU" sz="1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59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184720"/>
            <a:ext cx="3733799" cy="26732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6248400" y="4848915"/>
            <a:ext cx="9868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DELPHY</a:t>
            </a:r>
          </a:p>
          <a:p>
            <a:pPr lvl="0"/>
            <a:r>
              <a:rPr lang="en-US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  <a:endParaRPr lang="ru-RU" sz="1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Excess of SP yield at Nuclotron </a:t>
            </a:r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3" y="1676400"/>
            <a:ext cx="4080934" cy="270530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276" y="1676401"/>
            <a:ext cx="4148666" cy="270530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09600" y="3370198"/>
            <a:ext cx="576064" cy="720081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704832" y="3393860"/>
            <a:ext cx="576064" cy="720081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" y="4355189"/>
            <a:ext cx="82386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>
                <a:solidFill>
                  <a:srgbClr val="0000FF"/>
                </a:solidFill>
                <a:cs typeface="Times New Roman"/>
              </a:rPr>
              <a:t>Experimental and </a:t>
            </a:r>
            <a:r>
              <a:rPr lang="ru-RU" sz="1700" b="1" dirty="0">
                <a:solidFill>
                  <a:srgbClr val="0000FF"/>
                </a:solidFill>
                <a:cs typeface="Times New Roman"/>
              </a:rPr>
              <a:t> </a:t>
            </a:r>
            <a:r>
              <a:rPr lang="en-US" sz="1700" b="1" dirty="0">
                <a:solidFill>
                  <a:srgbClr val="0000FF"/>
                </a:solidFill>
                <a:cs typeface="Times New Roman"/>
              </a:rPr>
              <a:t>MC spectra of energy release in ECal + a </a:t>
            </a:r>
            <a:r>
              <a:rPr lang="en-US" sz="1700" b="1" dirty="0" smtClean="0">
                <a:solidFill>
                  <a:srgbClr val="0000FF"/>
                </a:solidFill>
                <a:cs typeface="Times New Roman"/>
              </a:rPr>
              <a:t>pre</a:t>
            </a:r>
            <a:r>
              <a:rPr lang="ro-MO" sz="1700" b="1" dirty="0" smtClean="0">
                <a:solidFill>
                  <a:srgbClr val="0000FF"/>
                </a:solidFill>
                <a:cs typeface="Times New Roman"/>
              </a:rPr>
              <a:t>-</a:t>
            </a:r>
            <a:r>
              <a:rPr lang="en-US" sz="1700" b="1" dirty="0" smtClean="0">
                <a:solidFill>
                  <a:srgbClr val="0000FF"/>
                </a:solidFill>
                <a:cs typeface="Times New Roman"/>
              </a:rPr>
              <a:t>shower </a:t>
            </a:r>
            <a:r>
              <a:rPr lang="en-US" sz="1700" b="1" dirty="0">
                <a:solidFill>
                  <a:srgbClr val="0000FF"/>
                </a:solidFill>
                <a:cs typeface="Times New Roman"/>
              </a:rPr>
              <a:t>with</a:t>
            </a:r>
            <a:r>
              <a:rPr lang="ru-RU" sz="1700" b="1" dirty="0">
                <a:solidFill>
                  <a:srgbClr val="0000FF"/>
                </a:solidFill>
                <a:cs typeface="Times New Roman"/>
              </a:rPr>
              <a:t> 3.5А</a:t>
            </a:r>
            <a:r>
              <a:rPr lang="en-US" sz="1700" b="1" dirty="0">
                <a:solidFill>
                  <a:srgbClr val="0000FF"/>
                </a:solidFill>
                <a:cs typeface="Times New Roman"/>
              </a:rPr>
              <a:t> GeV</a:t>
            </a:r>
            <a:r>
              <a:rPr lang="ru-RU" sz="1700" b="1" dirty="0">
                <a:solidFill>
                  <a:srgbClr val="0000FF"/>
                </a:solidFill>
                <a:cs typeface="Times New Roman"/>
              </a:rPr>
              <a:t>/</a:t>
            </a:r>
            <a:r>
              <a:rPr lang="ru-RU" sz="1700" b="1" i="1" dirty="0">
                <a:solidFill>
                  <a:srgbClr val="0000FF"/>
                </a:solidFill>
                <a:cs typeface="Times New Roman"/>
              </a:rPr>
              <a:t>с</a:t>
            </a:r>
            <a:r>
              <a:rPr lang="ru-RU" sz="1700" b="1" dirty="0">
                <a:solidFill>
                  <a:srgbClr val="0000FF"/>
                </a:solidFill>
                <a:cs typeface="Times New Roman"/>
              </a:rPr>
              <a:t> </a:t>
            </a:r>
            <a:r>
              <a:rPr lang="en-US" sz="1700" b="1" dirty="0">
                <a:solidFill>
                  <a:srgbClr val="0000FF"/>
                </a:solidFill>
                <a:cs typeface="Times New Roman"/>
              </a:rPr>
              <a:t>beams of D </a:t>
            </a:r>
            <a:r>
              <a:rPr lang="ru-RU" sz="1700" b="1" dirty="0">
                <a:solidFill>
                  <a:srgbClr val="0000FF"/>
                </a:solidFill>
                <a:cs typeface="Times New Roman"/>
              </a:rPr>
              <a:t>(</a:t>
            </a:r>
            <a:r>
              <a:rPr lang="en-US" sz="1700" b="1" dirty="0">
                <a:solidFill>
                  <a:srgbClr val="0000FF"/>
                </a:solidFill>
                <a:cs typeface="Times New Roman"/>
              </a:rPr>
              <a:t>left</a:t>
            </a:r>
            <a:r>
              <a:rPr lang="ru-RU" sz="1700" b="1" dirty="0">
                <a:solidFill>
                  <a:srgbClr val="0000FF"/>
                </a:solidFill>
                <a:cs typeface="Times New Roman"/>
              </a:rPr>
              <a:t>) </a:t>
            </a:r>
            <a:r>
              <a:rPr lang="en-US" sz="1700" b="1" dirty="0">
                <a:solidFill>
                  <a:srgbClr val="0000FF"/>
                </a:solidFill>
                <a:cs typeface="Times New Roman"/>
              </a:rPr>
              <a:t>and</a:t>
            </a:r>
            <a:r>
              <a:rPr lang="ru-RU" sz="1700" b="1" dirty="0">
                <a:solidFill>
                  <a:srgbClr val="0000FF"/>
                </a:solidFill>
                <a:cs typeface="Times New Roman"/>
              </a:rPr>
              <a:t>  </a:t>
            </a:r>
            <a:r>
              <a:rPr lang="en-US" sz="1700" b="1" dirty="0">
                <a:solidFill>
                  <a:srgbClr val="0000FF"/>
                </a:solidFill>
                <a:cs typeface="Times New Roman"/>
              </a:rPr>
              <a:t>Li </a:t>
            </a:r>
            <a:r>
              <a:rPr lang="ru-RU" sz="1700" b="1" dirty="0">
                <a:solidFill>
                  <a:srgbClr val="0000FF"/>
                </a:solidFill>
                <a:cs typeface="Times New Roman"/>
              </a:rPr>
              <a:t>(</a:t>
            </a:r>
            <a:r>
              <a:rPr lang="en-US" sz="1700" b="1" dirty="0">
                <a:solidFill>
                  <a:srgbClr val="0000FF"/>
                </a:solidFill>
                <a:cs typeface="Times New Roman"/>
              </a:rPr>
              <a:t>right</a:t>
            </a:r>
            <a:r>
              <a:rPr lang="ru-RU" sz="1700" b="1" dirty="0">
                <a:solidFill>
                  <a:srgbClr val="0000FF"/>
                </a:solidFill>
                <a:cs typeface="Times New Roman"/>
              </a:rPr>
              <a:t>)</a:t>
            </a:r>
            <a:r>
              <a:rPr lang="en-US" sz="1700" b="1" dirty="0">
                <a:solidFill>
                  <a:srgbClr val="0000FF"/>
                </a:solidFill>
                <a:cs typeface="Times New Roman"/>
              </a:rPr>
              <a:t> (</a:t>
            </a:r>
            <a:r>
              <a:rPr lang="en-US" sz="1700" b="1" dirty="0">
                <a:solidFill>
                  <a:srgbClr val="0000FF"/>
                </a:solidFill>
              </a:rPr>
              <a:t>50</a:t>
            </a:r>
            <a:r>
              <a:rPr lang="en-US" sz="1700" b="1" baseline="30000" dirty="0">
                <a:solidFill>
                  <a:srgbClr val="0000FF"/>
                </a:solidFill>
              </a:rPr>
              <a:t>th</a:t>
            </a:r>
            <a:r>
              <a:rPr lang="en-US" sz="1700" b="1" dirty="0">
                <a:solidFill>
                  <a:srgbClr val="0000FF"/>
                </a:solidFill>
              </a:rPr>
              <a:t> + 51</a:t>
            </a:r>
            <a:r>
              <a:rPr lang="en-US" sz="1700" b="1" baseline="30000" dirty="0">
                <a:solidFill>
                  <a:srgbClr val="0000FF"/>
                </a:solidFill>
              </a:rPr>
              <a:t>st</a:t>
            </a:r>
            <a:r>
              <a:rPr lang="en-US" sz="1700" b="1" dirty="0">
                <a:solidFill>
                  <a:srgbClr val="0000FF"/>
                </a:solidFill>
              </a:rPr>
              <a:t> runs</a:t>
            </a:r>
            <a:r>
              <a:rPr lang="en-US" sz="1700" b="1" dirty="0" smtClean="0">
                <a:solidFill>
                  <a:srgbClr val="0000FF"/>
                </a:solidFill>
              </a:rPr>
              <a:t>)</a:t>
            </a:r>
            <a:r>
              <a:rPr lang="en-US" sz="1700" b="1" dirty="0" smtClean="0">
                <a:solidFill>
                  <a:srgbClr val="0000FF"/>
                </a:solidFill>
                <a:cs typeface="Times New Roman"/>
              </a:rPr>
              <a:t>.</a:t>
            </a:r>
            <a:endParaRPr lang="en-US" sz="1700" b="1" dirty="0">
              <a:solidFill>
                <a:srgbClr val="0000FF"/>
              </a:solidFill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1776" y="4996613"/>
            <a:ext cx="85301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u="sng" dirty="0">
                <a:solidFill>
                  <a:schemeClr val="accent6">
                    <a:lumMod val="50000"/>
                  </a:schemeClr>
                </a:solidFill>
              </a:rPr>
              <a:t>Criterions of selection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: 1) E in the front veto-counter &lt; 0.3 MIPs; 	   2) E in pre-shower 0.5 &lt;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&lt; 4 MIPs; 3) ToF-1200 &lt; t-tγ &lt;600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ps;</a:t>
            </a:r>
            <a:r>
              <a:rPr lang="ro-MO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just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4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) E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of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more than 2 MeV is registered in 1 BGO crystal; 5) location </a:t>
            </a:r>
            <a:endParaRPr lang="ro-MO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of shower in crystal must overlay throughout vertical with the </a:t>
            </a:r>
            <a:endParaRPr lang="ro-MO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triggered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pre-shower counter; 6) E deposition in the outer BGO </a:t>
            </a:r>
            <a:endParaRPr lang="ro-MO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layer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should be ≤ 1/3 of a total to prevent significant leakages.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5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Measurement of Soft Photons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</a:t>
                </a:r>
                <a:r>
                  <a:rPr lang="en-GB" dirty="0" smtClean="0"/>
                  <a:t>hallenging task for SP registration up to now.</a:t>
                </a:r>
              </a:p>
              <a:p>
                <a:r>
                  <a:rPr lang="en-GB" dirty="0" smtClean="0"/>
                  <a:t>Ideal solution is an homogeneous</a:t>
                </a:r>
                <a:r>
                  <a:rPr lang="ro-MO" dirty="0" smtClean="0"/>
                  <a:t> </a:t>
                </a:r>
                <a:r>
                  <a:rPr lang="en-GB" dirty="0" smtClean="0"/>
                  <a:t>ECal made of crystals (inconvenient price: </a:t>
                </a:r>
                <a:r>
                  <a:rPr lang="en-US" dirty="0" smtClean="0">
                    <a:cs typeface="Comic Sans MS"/>
                  </a:rPr>
                  <a:t>~$50/cm</a:t>
                </a:r>
                <a:r>
                  <a:rPr lang="en-US" baseline="30000" dirty="0" smtClean="0">
                    <a:cs typeface="Comic Sans MS"/>
                  </a:rPr>
                  <a:t>3</a:t>
                </a:r>
                <a:r>
                  <a:rPr lang="en-US" dirty="0" smtClean="0">
                    <a:cs typeface="Comic Sans MS"/>
                  </a:rPr>
                  <a:t>)</a:t>
                </a:r>
              </a:p>
              <a:p>
                <a:r>
                  <a:rPr lang="en-GB" dirty="0" smtClean="0"/>
                  <a:t>Cheaper </a:t>
                </a:r>
                <a:r>
                  <a:rPr lang="en-GB" dirty="0"/>
                  <a:t>solution is </a:t>
                </a:r>
                <a:r>
                  <a:rPr lang="en-GB" dirty="0" smtClean="0"/>
                  <a:t>the heterogeneous</a:t>
                </a:r>
                <a:r>
                  <a:rPr lang="ro-MO" dirty="0" smtClean="0"/>
                  <a:t> (sampl</a:t>
                </a:r>
                <a:r>
                  <a:rPr lang="en-GB" dirty="0" smtClean="0"/>
                  <a:t>ing</a:t>
                </a:r>
                <a:r>
                  <a:rPr lang="ro-MO" dirty="0" smtClean="0"/>
                  <a:t>)</a:t>
                </a:r>
                <a:r>
                  <a:rPr lang="en-GB" dirty="0" smtClean="0"/>
                  <a:t>  ECal</a:t>
                </a:r>
                <a:r>
                  <a:rPr lang="ro-MO" dirty="0" smtClean="0"/>
                  <a:t> </a:t>
                </a:r>
                <a:r>
                  <a:rPr lang="en-GB" dirty="0" smtClean="0"/>
                  <a:t> (“shashlik</a:t>
                </a:r>
                <a:r>
                  <a:rPr lang="en-GB" dirty="0"/>
                  <a:t>”, “spaghetti</a:t>
                </a:r>
                <a:r>
                  <a:rPr lang="en-GB" dirty="0" smtClean="0"/>
                  <a:t>”), </a:t>
                </a:r>
                <a:r>
                  <a:rPr lang="en-US" dirty="0" smtClean="0"/>
                  <a:t>cost </a:t>
                </a:r>
                <a:r>
                  <a:rPr lang="en-GB" dirty="0" smtClean="0">
                    <a:sym typeface="Symbol"/>
                  </a:rPr>
                  <a:t></a:t>
                </a:r>
                <a:r>
                  <a:rPr lang="en-US" dirty="0" smtClean="0">
                    <a:cs typeface="Comic Sans MS"/>
                  </a:rPr>
                  <a:t>$25-35/cm</a:t>
                </a:r>
                <a:r>
                  <a:rPr lang="en-US" baseline="30000" dirty="0" smtClean="0">
                    <a:cs typeface="Comic Sans MS"/>
                  </a:rPr>
                  <a:t>3</a:t>
                </a:r>
                <a:r>
                  <a:rPr lang="en-GB" dirty="0" smtClean="0"/>
                  <a:t>.</a:t>
                </a:r>
              </a:p>
              <a:p>
                <a:r>
                  <a:rPr lang="en-US" dirty="0" smtClean="0"/>
                  <a:t>Unfortunately, threshold for “shashlik”</a:t>
                </a:r>
                <a:r>
                  <a:rPr lang="ro-MO" dirty="0" smtClean="0"/>
                  <a:t> type</a:t>
                </a:r>
                <a:r>
                  <a:rPr lang="en-US" dirty="0" smtClean="0"/>
                  <a:t> is</a:t>
                </a:r>
                <a:r>
                  <a:rPr lang="ro-MO" dirty="0" smtClean="0"/>
                  <a:t> </a:t>
                </a:r>
                <a:endParaRPr lang="en-GB" dirty="0" smtClean="0"/>
              </a:p>
              <a:p>
                <a:pPr marL="0" indent="0">
                  <a:buNone/>
                </a:pPr>
                <a:r>
                  <a:rPr lang="en-GB" dirty="0"/>
                  <a:t> </a:t>
                </a:r>
                <a:r>
                  <a:rPr lang="en-GB" dirty="0" smtClean="0"/>
                  <a:t>  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  <a:ea typeface="Cambria Math"/>
                      </a:rPr>
                      <m:t>≥</m:t>
                    </m:r>
                  </m:oMath>
                </a14:m>
                <a:r>
                  <a:rPr lang="en-US" dirty="0" smtClean="0"/>
                  <a:t>100 </a:t>
                </a:r>
                <a:r>
                  <a:rPr lang="en-US" dirty="0"/>
                  <a:t>MeV, </a:t>
                </a:r>
                <a:r>
                  <a:rPr lang="en-US" dirty="0" smtClean="0"/>
                  <a:t>just too high </a:t>
                </a:r>
                <a:r>
                  <a:rPr lang="en-US" dirty="0"/>
                  <a:t>for SP </a:t>
                </a:r>
                <a:r>
                  <a:rPr lang="en-US" dirty="0" smtClean="0"/>
                  <a:t>registration</a:t>
                </a:r>
                <a:r>
                  <a:rPr lang="ro-MO" dirty="0" smtClean="0"/>
                  <a:t>.</a:t>
                </a:r>
              </a:p>
              <a:p>
                <a:r>
                  <a:rPr lang="ro-MO" dirty="0" smtClean="0"/>
                  <a:t>But with the new prototype, </a:t>
                </a:r>
                <a:r>
                  <a:rPr lang="en-GB" dirty="0" smtClean="0"/>
                  <a:t>s</a:t>
                </a:r>
                <a:r>
                  <a:rPr lang="ro-MO" dirty="0" smtClean="0"/>
                  <a:t>paghetti ECal with </a:t>
                </a:r>
                <a:r>
                  <a:rPr lang="en-GB" dirty="0" smtClean="0"/>
                  <a:t>gallium-gadolinium-garnet </a:t>
                </a:r>
                <a:r>
                  <a:rPr lang="ro-MO" dirty="0" smtClean="0"/>
                  <a:t>(G</a:t>
                </a:r>
                <a:r>
                  <a:rPr lang="en-GB" dirty="0" smtClean="0"/>
                  <a:t>a</a:t>
                </a:r>
                <a:r>
                  <a:rPr lang="ro-MO" dirty="0" smtClean="0"/>
                  <a:t>GG:Ce) crystal, </a:t>
                </a:r>
                <a:r>
                  <a:rPr lang="en-US" dirty="0" smtClean="0"/>
                  <a:t>we try to obtain a low threshold.</a:t>
                </a:r>
              </a:p>
              <a:p>
                <a:endParaRPr lang="en-US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327" t="-1001" r="-7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858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O" dirty="0" smtClean="0"/>
              <a:t>Electromagnetic Calorimeters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E</a:t>
                </a:r>
                <a:r>
                  <a:rPr lang="ro-MO" dirty="0" smtClean="0"/>
                  <a:t>Cals</a:t>
                </a:r>
                <a:r>
                  <a:rPr lang="en-US" dirty="0" smtClean="0"/>
                  <a:t> </a:t>
                </a:r>
                <a:r>
                  <a:rPr lang="en-US" dirty="0"/>
                  <a:t>are detectors in which the impinging photons and electrons lose (ideally) </a:t>
                </a:r>
                <a:r>
                  <a:rPr lang="en-US" dirty="0" smtClean="0"/>
                  <a:t>all</a:t>
                </a:r>
                <a:r>
                  <a:rPr lang="ro-MO" dirty="0" smtClean="0"/>
                  <a:t> </a:t>
                </a:r>
                <a:r>
                  <a:rPr lang="en-US" dirty="0" smtClean="0"/>
                  <a:t>their </a:t>
                </a:r>
                <a:r>
                  <a:rPr lang="en-US" dirty="0"/>
                  <a:t>energy, part of which is converted into some detectable </a:t>
                </a:r>
                <a:r>
                  <a:rPr lang="en-US" dirty="0" smtClean="0"/>
                  <a:t>signal.</a:t>
                </a:r>
                <a:endParaRPr lang="ro-MO" dirty="0" smtClean="0"/>
              </a:p>
              <a:p>
                <a:r>
                  <a:rPr lang="en-US" dirty="0"/>
                  <a:t>The energy loss mechanism is the </a:t>
                </a:r>
                <a:r>
                  <a:rPr lang="en-US" dirty="0" smtClean="0"/>
                  <a:t>production</a:t>
                </a:r>
                <a:r>
                  <a:rPr lang="ro-MO" dirty="0" smtClean="0"/>
                  <a:t> </a:t>
                </a:r>
                <a:r>
                  <a:rPr lang="en-US" dirty="0" smtClean="0"/>
                  <a:t>of </a:t>
                </a:r>
                <a:r>
                  <a:rPr lang="en-US" dirty="0"/>
                  <a:t>secondary particles in an alternating sequence of pair creation 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ro-MO" b="0" i="1" smtClean="0"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ro-MO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ro-MO" b="0" i="1" smtClean="0"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ro-MO" b="0" i="1" smtClea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ro-MO" dirty="0" smtClean="0"/>
                  <a:t>)</a:t>
                </a:r>
                <a:r>
                  <a:rPr lang="en-US" dirty="0" smtClean="0"/>
                  <a:t> </a:t>
                </a:r>
                <a:r>
                  <a:rPr lang="en-US" dirty="0"/>
                  <a:t>and </a:t>
                </a:r>
                <a:r>
                  <a:rPr lang="en-US" dirty="0" smtClean="0"/>
                  <a:t>Bremsstrahlung</a:t>
                </a:r>
                <a:r>
                  <a:rPr lang="ro-MO" dirty="0" smtClean="0"/>
                  <a:t> 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ro-MO" i="1"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ro-MO" i="1">
                            <a:latin typeface="Cambria Math"/>
                            <a:ea typeface="Cambria Math"/>
                          </a:rPr>
                          <m:t>±</m:t>
                        </m:r>
                      </m:sup>
                    </m:sSup>
                    <m:r>
                      <a:rPr lang="ro-MO" i="1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ro-MO" i="1"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ro-MO" i="1" smtClean="0">
                            <a:latin typeface="Cambria Math"/>
                            <a:ea typeface="Cambria Math"/>
                          </a:rPr>
                          <m:t>±</m:t>
                        </m:r>
                      </m:sup>
                    </m:sSup>
                    <m:r>
                      <a:rPr lang="ro-MO" i="1" smtClean="0">
                        <a:latin typeface="Cambria Math"/>
                        <a:ea typeface="Cambria Math"/>
                      </a:rPr>
                      <m:t>𝛾</m:t>
                    </m:r>
                  </m:oMath>
                </a14:m>
                <a:r>
                  <a:rPr lang="en-US" dirty="0" smtClean="0"/>
                  <a:t>), </a:t>
                </a:r>
                <a:r>
                  <a:rPr lang="en-US" dirty="0"/>
                  <a:t>until the energy of the secondaries fall below the critical </a:t>
                </a:r>
                <a:r>
                  <a:rPr lang="en-US" dirty="0" smtClean="0"/>
                  <a:t>energy</a:t>
                </a:r>
                <a:r>
                  <a:rPr lang="ro-MO" dirty="0" smtClean="0"/>
                  <a:t>.</a:t>
                </a:r>
              </a:p>
              <a:p>
                <a:r>
                  <a:rPr lang="en-US" dirty="0" smtClean="0"/>
                  <a:t>Photon develops in ECal electromagnetic shower</a:t>
                </a:r>
                <a:r>
                  <a:rPr lang="ro-MO" dirty="0" smtClean="0"/>
                  <a:t>.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327" t="-1001" r="-7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163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O" dirty="0" smtClean="0"/>
              <a:t>More about ECals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1600200"/>
                <a:ext cx="7467600" cy="50292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The average depth of the shower is proportional to</a:t>
                </a:r>
                <a:r>
                  <a:rPr lang="ro-MO" dirty="0" smtClean="0"/>
                  <a:t> </a:t>
                </a:r>
                <a:r>
                  <a:rPr lang="en-US" dirty="0" smtClean="0"/>
                  <a:t>ln(E</a:t>
                </a:r>
                <a:r>
                  <a:rPr lang="en-US" dirty="0"/>
                  <a:t>), and </a:t>
                </a:r>
                <a:r>
                  <a:rPr lang="en-US" dirty="0" smtClean="0"/>
                  <a:t>it’s </a:t>
                </a:r>
                <a:r>
                  <a:rPr lang="en-US" dirty="0"/>
                  <a:t>usually measured in units of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radiation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MO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𝑿</m:t>
                        </m:r>
                      </m:e>
                      <m:sub>
                        <m:r>
                          <a:rPr lang="ro-MO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:r>
                  <a:rPr lang="en-US" dirty="0"/>
                  <a:t>while the transverse size is characterized by the </a:t>
                </a:r>
                <a:r>
                  <a:rPr lang="en-US" b="1" i="1" dirty="0" smtClean="0">
                    <a:solidFill>
                      <a:srgbClr val="FF0000"/>
                    </a:solidFill>
                  </a:rPr>
                  <a:t>Moliere-radius</a:t>
                </a:r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𝝆</m:t>
                        </m:r>
                      </m:e>
                      <m:sub>
                        <m:r>
                          <a:rPr lang="ro-MO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𝑴</m:t>
                        </m:r>
                      </m:sub>
                    </m:sSub>
                  </m:oMath>
                </a14:m>
                <a:r>
                  <a:rPr lang="en-US" dirty="0" smtClean="0"/>
                  <a:t> (</a:t>
                </a:r>
                <a:r>
                  <a:rPr lang="en-US" dirty="0" smtClean="0">
                    <a:sym typeface="Symbol"/>
                  </a:rPr>
                  <a:t></a:t>
                </a:r>
                <a:r>
                  <a:rPr lang="en-US" dirty="0" smtClean="0"/>
                  <a:t>95</a:t>
                </a:r>
                <a:r>
                  <a:rPr lang="en-US" dirty="0"/>
                  <a:t>% </a:t>
                </a:r>
                <a:r>
                  <a:rPr lang="en-US" dirty="0" smtClean="0"/>
                  <a:t>of</a:t>
                </a:r>
                <a:r>
                  <a:rPr lang="ro-MO" dirty="0" smtClean="0"/>
                  <a:t> </a:t>
                </a:r>
                <a:r>
                  <a:rPr lang="en-US" dirty="0" smtClean="0"/>
                  <a:t>shower </a:t>
                </a:r>
                <a:r>
                  <a:rPr lang="en-US" dirty="0"/>
                  <a:t>is </a:t>
                </a:r>
                <a:r>
                  <a:rPr lang="en-US" dirty="0" smtClean="0"/>
                  <a:t>contained </a:t>
                </a:r>
                <a:r>
                  <a:rPr lang="en-US" dirty="0"/>
                  <a:t>in </a:t>
                </a:r>
                <a:r>
                  <a:rPr lang="en-US" dirty="0" smtClean="0"/>
                  <a:t>cylinder </a:t>
                </a:r>
                <a:r>
                  <a:rPr lang="en-US" dirty="0"/>
                  <a:t>with radius </a:t>
                </a:r>
                <a:r>
                  <a:rPr lang="en-US" dirty="0" smtClean="0"/>
                  <a:t>2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ro-MO" i="1">
                            <a:latin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ro-MO" dirty="0" smtClean="0"/>
                  <a:t>).</a:t>
                </a:r>
              </a:p>
              <a:p>
                <a:r>
                  <a:rPr lang="en-US" dirty="0"/>
                  <a:t>Part of the </a:t>
                </a:r>
                <a:r>
                  <a:rPr lang="en-US" dirty="0" smtClean="0"/>
                  <a:t>deposited</a:t>
                </a:r>
                <a:r>
                  <a:rPr lang="ro-MO" dirty="0" smtClean="0"/>
                  <a:t> </a:t>
                </a:r>
                <a:r>
                  <a:rPr lang="en-US" dirty="0" smtClean="0"/>
                  <a:t>energy </a:t>
                </a:r>
                <a:r>
                  <a:rPr lang="en-US" dirty="0"/>
                  <a:t>is converted into </a:t>
                </a:r>
                <a:r>
                  <a:rPr lang="en-US" dirty="0" smtClean="0"/>
                  <a:t>detectable </a:t>
                </a:r>
                <a:r>
                  <a:rPr lang="en-US" dirty="0"/>
                  <a:t>signal, like Cerenkov or scintillation light, captured by some </a:t>
                </a:r>
                <a:r>
                  <a:rPr lang="en-US" dirty="0" smtClean="0"/>
                  <a:t>photosensitive</a:t>
                </a:r>
                <a:r>
                  <a:rPr lang="ro-MO" dirty="0" smtClean="0"/>
                  <a:t> </a:t>
                </a:r>
                <a:r>
                  <a:rPr lang="en-US" dirty="0" smtClean="0"/>
                  <a:t>devices or silicon </a:t>
                </a:r>
                <a:r>
                  <a:rPr lang="en-US" dirty="0"/>
                  <a:t>detectors. </a:t>
                </a:r>
                <a:endParaRPr lang="ro-MO" dirty="0" smtClean="0"/>
              </a:p>
              <a:p>
                <a:r>
                  <a:rPr lang="en-US" dirty="0" smtClean="0"/>
                  <a:t>The</a:t>
                </a:r>
                <a:r>
                  <a:rPr lang="ro-MO" dirty="0" smtClean="0"/>
                  <a:t> </a:t>
                </a:r>
                <a:r>
                  <a:rPr lang="en-US" dirty="0" smtClean="0"/>
                  <a:t>transverse </a:t>
                </a:r>
                <a:r>
                  <a:rPr lang="en-US" dirty="0"/>
                  <a:t>size of the detector modules read out </a:t>
                </a:r>
                <a:r>
                  <a:rPr lang="en-US" dirty="0" smtClean="0"/>
                  <a:t>individually</a:t>
                </a:r>
                <a:r>
                  <a:rPr lang="ro-MO" dirty="0" smtClean="0"/>
                  <a:t> </a:t>
                </a:r>
                <a:r>
                  <a:rPr lang="en-US" dirty="0" smtClean="0"/>
                  <a:t>is </a:t>
                </a:r>
                <a:r>
                  <a:rPr lang="en-US" dirty="0"/>
                  <a:t>of the order </a:t>
                </a:r>
                <a:r>
                  <a:rPr lang="en-US" dirty="0" smtClean="0"/>
                  <a:t>of</a:t>
                </a:r>
                <a:r>
                  <a:rPr lang="ro-MO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ro-MO" i="1">
                            <a:latin typeface="Cambria Math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To </a:t>
                </a:r>
                <a:r>
                  <a:rPr lang="en-US" dirty="0"/>
                  <a:t>prevent shower leakage at the far </a:t>
                </a:r>
                <a:r>
                  <a:rPr lang="en-US" dirty="0" smtClean="0"/>
                  <a:t>end</a:t>
                </a:r>
                <a:r>
                  <a:rPr lang="ro-MO" dirty="0" smtClean="0"/>
                  <a:t> </a:t>
                </a:r>
                <a:r>
                  <a:rPr lang="en-US" dirty="0" smtClean="0"/>
                  <a:t>the </a:t>
                </a:r>
                <a:r>
                  <a:rPr lang="en-US" dirty="0"/>
                  <a:t>depth of the modules should be at least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18-20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MO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ro-MO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𝑿</m:t>
                        </m:r>
                      </m:e>
                      <m:sub>
                        <m:r>
                          <a:rPr lang="ro-MO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dirty="0" smtClean="0"/>
                  <a:t>.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1600200"/>
                <a:ext cx="7467600" cy="5029200"/>
              </a:xfrm>
              <a:blipFill rotWithShape="1">
                <a:blip r:embed="rId2"/>
                <a:stretch>
                  <a:fillRect l="-327" t="-1697" r="-571" b="-6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67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87" y="1295400"/>
            <a:ext cx="5267401" cy="227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87" y="3886200"/>
            <a:ext cx="407193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443182" y="1066800"/>
                <a:ext cx="3399762" cy="2311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SzPct val="111000"/>
                  <a:buFont typeface="Courier New" panose="02070309020205020404" pitchFamily="49" charset="0"/>
                  <a:buChar char="o"/>
                </a:pPr>
                <a:r>
                  <a:rPr lang="en-US" sz="2000" dirty="0" smtClean="0"/>
                  <a:t>Energy resolution is determined by the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𝐸</m:t>
                        </m:r>
                      </m:den>
                    </m:f>
                    <m:r>
                      <a:rPr lang="en-GB" sz="2000" i="1" smtClean="0">
                        <a:latin typeface="Cambria Math"/>
                        <a:ea typeface="Cambria Math"/>
                      </a:rPr>
                      <m:t>∝</m:t>
                    </m:r>
                    <m:r>
                      <a:rPr lang="en-GB" sz="2000" b="0" i="1" smtClean="0">
                        <a:latin typeface="Cambria Math"/>
                        <a:ea typeface="Cambria Math"/>
                      </a:rPr>
                      <m:t>𝐴</m:t>
                    </m:r>
                    <m:r>
                      <a:rPr lang="en-GB" sz="2000" b="0" i="1" smtClean="0">
                        <a:latin typeface="Cambria Math"/>
                        <a:ea typeface="Cambria Math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𝐸</m:t>
                        </m:r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𝐺𝑒𝑉</m:t>
                        </m:r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e>
                    </m:rad>
                    <m:r>
                      <a:rPr lang="en-GB" sz="20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 smtClean="0"/>
                  <a:t> with </a:t>
                </a:r>
                <a:r>
                  <a:rPr lang="en-US" sz="2000" dirty="0"/>
                  <a:t>A in the few percent range for homogenous and </a:t>
                </a:r>
                <a:r>
                  <a:rPr lang="en-US" sz="2000" dirty="0" smtClean="0"/>
                  <a:t>≈8-15</a:t>
                </a:r>
                <a:r>
                  <a:rPr lang="en-US" sz="2000" dirty="0"/>
                  <a:t>% for sampling calorimeters</a:t>
                </a:r>
                <a:r>
                  <a:rPr lang="en-US" sz="2000" dirty="0" smtClean="0"/>
                  <a:t>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3182" y="1066800"/>
                <a:ext cx="3399762" cy="2311723"/>
              </a:xfrm>
              <a:prstGeom prst="rect">
                <a:avLst/>
              </a:prstGeom>
              <a:blipFill rotWithShape="1">
                <a:blip r:embed="rId4"/>
                <a:stretch>
                  <a:fillRect l="-2151" t="-1319" r="-3405" b="-39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572000" y="3886200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SzPct val="111000"/>
              <a:buFont typeface="Courier New" panose="02070309020205020404" pitchFamily="49" charset="0"/>
              <a:buChar char="o"/>
            </a:pPr>
            <a:r>
              <a:rPr lang="en-US" sz="2000" dirty="0"/>
              <a:t>Photon reconstruction in </a:t>
            </a:r>
            <a:r>
              <a:rPr lang="en-US" sz="2000" dirty="0" smtClean="0"/>
              <a:t>ECals </a:t>
            </a:r>
            <a:r>
              <a:rPr lang="en-US" sz="2000" dirty="0"/>
              <a:t>involves identifying showers (clusters in the </a:t>
            </a:r>
            <a:r>
              <a:rPr lang="en-US" sz="2000" dirty="0" smtClean="0"/>
              <a:t>raw data</a:t>
            </a:r>
            <a:r>
              <a:rPr lang="en-US" sz="2000" dirty="0"/>
              <a:t>) that are likely coming from photons, rejecting </a:t>
            </a:r>
            <a:r>
              <a:rPr lang="en-US" sz="2000" dirty="0" smtClean="0"/>
              <a:t>hadrons</a:t>
            </a:r>
            <a:r>
              <a:rPr lang="en-US" sz="2000" dirty="0"/>
              <a:t>.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2400" y="3516868"/>
                <a:ext cx="6629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SzPct val="111000"/>
                  <a:buFont typeface="Courier New" panose="02070309020205020404" pitchFamily="49" charset="0"/>
                  <a:buChar char="o"/>
                </a:pPr>
                <a:r>
                  <a:rPr lang="ro-MO" dirty="0" smtClean="0"/>
                  <a:t>C</a:t>
                </a:r>
                <a:r>
                  <a:rPr lang="en-GB" dirty="0" smtClean="0"/>
                  <a:t>rystal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0" smtClean="0">
                            <a:latin typeface="Cambria Math"/>
                          </a:rPr>
                          <m:t>𝐁𝐢</m:t>
                        </m:r>
                      </m:e>
                      <m:sub>
                        <m:r>
                          <a:rPr lang="en-GB" b="1" i="0" smtClean="0">
                            <a:latin typeface="Cambria Math"/>
                          </a:rPr>
                          <m:t>𝟒</m:t>
                        </m:r>
                      </m:sub>
                    </m:sSub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0" smtClean="0">
                            <a:latin typeface="Cambria Math"/>
                          </a:rPr>
                          <m:t>𝐆𝐞</m:t>
                        </m:r>
                      </m:e>
                      <m:sub>
                        <m:r>
                          <a:rPr lang="en-GB" b="1" i="0" smtClean="0">
                            <a:latin typeface="Cambria Math"/>
                          </a:rPr>
                          <m:t>𝟑</m:t>
                        </m:r>
                      </m:sub>
                    </m:sSub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0" smtClean="0">
                            <a:latin typeface="Cambria Math"/>
                          </a:rPr>
                          <m:t>𝐎</m:t>
                        </m:r>
                      </m:e>
                      <m:sub>
                        <m:r>
                          <a:rPr lang="en-GB" b="1" i="0" smtClean="0">
                            <a:latin typeface="Cambria Math"/>
                          </a:rPr>
                          <m:t>𝟏𝟐</m:t>
                        </m:r>
                      </m:sub>
                    </m:sSub>
                  </m:oMath>
                </a14:m>
                <a:r>
                  <a:rPr lang="en-GB" b="1" dirty="0" smtClean="0"/>
                  <a:t> </a:t>
                </a:r>
                <a:r>
                  <a:rPr lang="ro-MO" dirty="0" smtClean="0"/>
                  <a:t>(small radiation lenght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o-MO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MO" b="1" i="0" smtClean="0">
                            <a:latin typeface="Cambria Math"/>
                          </a:rPr>
                          <m:t>𝐗</m:t>
                        </m:r>
                      </m:e>
                      <m:sub>
                        <m:r>
                          <a:rPr lang="ro-MO" b="1" i="0" smtClean="0">
                            <a:latin typeface="Cambria Math"/>
                          </a:rPr>
                          <m:t>𝟎</m:t>
                        </m:r>
                      </m:sub>
                    </m:sSub>
                    <m:r>
                      <a:rPr lang="ro-MO" b="1" i="0" smtClean="0">
                        <a:latin typeface="Cambria Math"/>
                      </a:rPr>
                      <m:t>=</m:t>
                    </m:r>
                    <m:r>
                      <a:rPr lang="ro-MO" b="1" i="0" smtClean="0">
                        <a:latin typeface="Cambria Math"/>
                      </a:rPr>
                      <m:t>𝟏</m:t>
                    </m:r>
                    <m:r>
                      <a:rPr lang="ro-MO" b="1" i="0" smtClean="0">
                        <a:latin typeface="Cambria Math"/>
                      </a:rPr>
                      <m:t>.</m:t>
                    </m:r>
                    <m:r>
                      <a:rPr lang="ro-MO" b="1" i="0" smtClean="0">
                        <a:latin typeface="Cambria Math"/>
                      </a:rPr>
                      <m:t>𝟏𝟐</m:t>
                    </m:r>
                    <m:r>
                      <a:rPr lang="ro-MO" b="1" i="0" smtClean="0">
                        <a:latin typeface="Cambria Math"/>
                      </a:rPr>
                      <m:t> </m:t>
                    </m:r>
                    <m:r>
                      <a:rPr lang="ro-MO" b="1" i="0" smtClean="0">
                        <a:latin typeface="Cambria Math"/>
                      </a:rPr>
                      <m:t>𝐜𝐦</m:t>
                    </m:r>
                  </m:oMath>
                </a14:m>
                <a:r>
                  <a:rPr lang="ro-MO" dirty="0" smtClean="0"/>
                  <a:t>)</a:t>
                </a:r>
                <a:endParaRPr lang="en-GB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516868"/>
                <a:ext cx="6629400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827" t="-8197" b="-344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81000" y="406568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o-MO" sz="3000" cap="small" dirty="0" smtClean="0">
                <a:solidFill>
                  <a:srgbClr val="575F6D"/>
                </a:solidFill>
                <a:ea typeface="+mj-ea"/>
                <a:cs typeface="+mj-cs"/>
              </a:rPr>
              <a:t>Homogenous ECal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11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2677</TotalTime>
  <Words>815</Words>
  <Application>Microsoft Office PowerPoint</Application>
  <PresentationFormat>Экран (4:3)</PresentationFormat>
  <Paragraphs>92</Paragraphs>
  <Slides>18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31" baseType="lpstr">
      <vt:lpstr>Calibri</vt:lpstr>
      <vt:lpstr>Cambria Math</vt:lpstr>
      <vt:lpstr>Century Schoolbook</vt:lpstr>
      <vt:lpstr>Comic Sans MS</vt:lpstr>
      <vt:lpstr>Courier New</vt:lpstr>
      <vt:lpstr>Symbol</vt:lpstr>
      <vt:lpstr>Times New Roman</vt:lpstr>
      <vt:lpstr>Trebuchet MS</vt:lpstr>
      <vt:lpstr>Wingdings</vt:lpstr>
      <vt:lpstr>Wingdings 2</vt:lpstr>
      <vt:lpstr>Oriel</vt:lpstr>
      <vt:lpstr>Equation</vt:lpstr>
      <vt:lpstr>Формула</vt:lpstr>
      <vt:lpstr>Study of soft photons yield in pp &amp; pA interactions at U-70 and Nuclotron </vt:lpstr>
      <vt:lpstr>       Why Soft Photons?</vt:lpstr>
      <vt:lpstr>Estimation of SP’s emission region</vt:lpstr>
      <vt:lpstr>SP excess in different interactions   </vt:lpstr>
      <vt:lpstr>Excess of SP yield at Nuclotron </vt:lpstr>
      <vt:lpstr>Measurement of Soft Photons </vt:lpstr>
      <vt:lpstr>Electromagnetic Calorimeters</vt:lpstr>
      <vt:lpstr>More about ECals</vt:lpstr>
      <vt:lpstr>Презентация PowerPoint</vt:lpstr>
      <vt:lpstr> Sampling Ecal – Shashlik</vt:lpstr>
      <vt:lpstr>Sampling Ecal – Spaghetti (SpaCal) </vt:lpstr>
      <vt:lpstr>SpaCal assembling </vt:lpstr>
      <vt:lpstr>Monte Carlo Simulations (GEANT4)</vt:lpstr>
      <vt:lpstr>Презентация PowerPoint</vt:lpstr>
      <vt:lpstr>ROOT: data processing </vt:lpstr>
      <vt:lpstr>ROOT: data processing </vt:lpstr>
      <vt:lpstr>Results and future plans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dumitru ciumeica</dc:creator>
  <cp:lastModifiedBy>UC</cp:lastModifiedBy>
  <cp:revision>78</cp:revision>
  <dcterms:created xsi:type="dcterms:W3CDTF">2006-08-16T00:00:00Z</dcterms:created>
  <dcterms:modified xsi:type="dcterms:W3CDTF">2019-07-25T11:20:57Z</dcterms:modified>
</cp:coreProperties>
</file>